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8D4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3091C2F-75D6-4F2A-9EBC-58FBA1C1D03D}" type="datetimeFigureOut">
              <a:rPr lang="en-US" smtClean="0"/>
              <a:pPr/>
              <a:t>6/25/2010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64472C2-6C88-4467-B648-8C2CCBC99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1C2F-75D6-4F2A-9EBC-58FBA1C1D03D}" type="datetimeFigureOut">
              <a:rPr lang="en-US" smtClean="0"/>
              <a:pPr/>
              <a:t>6/25/2010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472C2-6C88-4467-B648-8C2CCBC99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1C2F-75D6-4F2A-9EBC-58FBA1C1D03D}" type="datetimeFigureOut">
              <a:rPr lang="en-US" smtClean="0"/>
              <a:pPr/>
              <a:t>6/25/2010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472C2-6C88-4467-B648-8C2CCBC99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3091C2F-75D6-4F2A-9EBC-58FBA1C1D03D}" type="datetimeFigureOut">
              <a:rPr lang="en-US" smtClean="0"/>
              <a:pPr/>
              <a:t>6/25/2010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4472C2-6C88-4467-B648-8C2CCBC996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3091C2F-75D6-4F2A-9EBC-58FBA1C1D03D}" type="datetimeFigureOut">
              <a:rPr lang="en-US" smtClean="0"/>
              <a:pPr/>
              <a:t>6/25/2010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64472C2-6C88-4467-B648-8C2CCBC99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1C2F-75D6-4F2A-9EBC-58FBA1C1D03D}" type="datetimeFigureOut">
              <a:rPr lang="en-US" smtClean="0"/>
              <a:pPr/>
              <a:t>6/25/2010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472C2-6C88-4467-B648-8C2CCBC996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1C2F-75D6-4F2A-9EBC-58FBA1C1D03D}" type="datetimeFigureOut">
              <a:rPr lang="en-US" smtClean="0"/>
              <a:pPr/>
              <a:t>6/25/2010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472C2-6C88-4467-B648-8C2CCBC996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091C2F-75D6-4F2A-9EBC-58FBA1C1D03D}" type="datetimeFigureOut">
              <a:rPr lang="en-US" smtClean="0"/>
              <a:pPr/>
              <a:t>6/25/2010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4472C2-6C88-4467-B648-8C2CCBC996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1C2F-75D6-4F2A-9EBC-58FBA1C1D03D}" type="datetimeFigureOut">
              <a:rPr lang="en-US" smtClean="0"/>
              <a:pPr/>
              <a:t>6/25/2010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472C2-6C88-4467-B648-8C2CCBC99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3091C2F-75D6-4F2A-9EBC-58FBA1C1D03D}" type="datetimeFigureOut">
              <a:rPr lang="en-US" smtClean="0"/>
              <a:pPr/>
              <a:t>6/25/2010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4472C2-6C88-4467-B648-8C2CCBC996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091C2F-75D6-4F2A-9EBC-58FBA1C1D03D}" type="datetimeFigureOut">
              <a:rPr lang="en-US" smtClean="0"/>
              <a:pPr/>
              <a:t>6/25/2010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4472C2-6C88-4467-B648-8C2CCBC996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3091C2F-75D6-4F2A-9EBC-58FBA1C1D03D}" type="datetimeFigureOut">
              <a:rPr lang="en-US" smtClean="0"/>
              <a:pPr/>
              <a:t>6/25/2010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64472C2-6C88-4467-B648-8C2CCBC99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219200"/>
            <a:ext cx="6172200" cy="2275362"/>
          </a:xfrm>
        </p:spPr>
        <p:txBody>
          <a:bodyPr>
            <a:noAutofit/>
          </a:bodyPr>
          <a:lstStyle/>
          <a:p>
            <a:r>
              <a:rPr lang="en-US" sz="4400" dirty="0" smtClean="0"/>
              <a:t>Positive Behavioral Interventions and Supports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657600"/>
            <a:ext cx="6400800" cy="114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EC8D46"/>
                </a:solidFill>
              </a:rPr>
              <a:t>Sycamore Elementary School</a:t>
            </a:r>
          </a:p>
          <a:p>
            <a:r>
              <a:rPr lang="en-US" sz="2400" dirty="0" smtClean="0">
                <a:solidFill>
                  <a:srgbClr val="EC8D46"/>
                </a:solidFill>
              </a:rPr>
              <a:t>Grades K-4</a:t>
            </a:r>
          </a:p>
        </p:txBody>
      </p:sp>
      <p:sp>
        <p:nvSpPr>
          <p:cNvPr id="4" name="TextBox 3"/>
          <p:cNvSpPr txBox="1"/>
          <p:nvPr/>
        </p:nvSpPr>
        <p:spPr>
          <a:xfrm rot="20545144">
            <a:off x="5297477" y="5280403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Created by </a:t>
            </a:r>
          </a:p>
          <a:p>
            <a:pPr algn="ctr"/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Andrea Schneider</a:t>
            </a: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PBIS?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733800"/>
          </a:xfrm>
        </p:spPr>
        <p:txBody>
          <a:bodyPr/>
          <a:lstStyle/>
          <a:p>
            <a:r>
              <a:rPr lang="en-US" u="sng" dirty="0" smtClean="0"/>
              <a:t>P</a:t>
            </a:r>
            <a:r>
              <a:rPr lang="en-US" dirty="0" smtClean="0"/>
              <a:t>ositive </a:t>
            </a:r>
            <a:r>
              <a:rPr lang="en-US" u="sng" dirty="0" smtClean="0"/>
              <a:t>B</a:t>
            </a:r>
            <a:r>
              <a:rPr lang="en-US" dirty="0" smtClean="0"/>
              <a:t>ehavioral </a:t>
            </a:r>
            <a:r>
              <a:rPr lang="en-US" u="sng" dirty="0" smtClean="0"/>
              <a:t>I</a:t>
            </a:r>
            <a:r>
              <a:rPr lang="en-US" dirty="0" smtClean="0"/>
              <a:t>nterventions and </a:t>
            </a:r>
            <a:r>
              <a:rPr lang="en-US" u="sng" dirty="0" smtClean="0"/>
              <a:t>S</a:t>
            </a:r>
            <a:r>
              <a:rPr lang="en-US" dirty="0" smtClean="0"/>
              <a:t>upports</a:t>
            </a:r>
          </a:p>
          <a:p>
            <a:pPr lvl="1"/>
            <a:r>
              <a:rPr lang="en-US" dirty="0" smtClean="0"/>
              <a:t>is a proactive, comprehensive, systemic and individualized continuum of support designed to provide opportunities to </a:t>
            </a:r>
            <a:r>
              <a:rPr lang="en-US" i="1" dirty="0" smtClean="0"/>
              <a:t>all</a:t>
            </a:r>
            <a:r>
              <a:rPr lang="en-US" dirty="0" smtClean="0"/>
              <a:t> students</a:t>
            </a:r>
          </a:p>
          <a:p>
            <a:pPr lvl="1"/>
            <a:r>
              <a:rPr lang="en-US" dirty="0" smtClean="0"/>
              <a:t>a process that teaches students how to behave appropriately </a:t>
            </a:r>
          </a:p>
          <a:p>
            <a:pPr lvl="1"/>
            <a:r>
              <a:rPr lang="en-US" dirty="0" smtClean="0"/>
              <a:t>supports that are provided to aid students in socialization</a:t>
            </a:r>
          </a:p>
          <a:p>
            <a:pPr lvl="1"/>
            <a:r>
              <a:rPr lang="en-US" dirty="0" smtClean="0"/>
              <a:t>a support that requires students to take accountability in their decisions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Look at all </a:t>
            </a:r>
            <a:r>
              <a:rPr lang="en-US" dirty="0" smtClean="0"/>
              <a:t>implication</a:t>
            </a:r>
            <a:r>
              <a:rPr lang="en-US" dirty="0" smtClean="0"/>
              <a:t>s </a:t>
            </a:r>
            <a:r>
              <a:rPr lang="en-US" dirty="0" smtClean="0"/>
              <a:t>causing the problem; attempts to adjust the variables affecting the problem</a:t>
            </a:r>
          </a:p>
          <a:p>
            <a:r>
              <a:rPr lang="en-US" dirty="0" smtClean="0"/>
              <a:t>Replaces inappropriate behavior with an appropriate one</a:t>
            </a:r>
          </a:p>
          <a:p>
            <a:r>
              <a:rPr lang="en-US" dirty="0" smtClean="0"/>
              <a:t>Requires the student to be in control of their own behavior (self-regulate)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View the person (student) as the problem</a:t>
            </a:r>
          </a:p>
          <a:p>
            <a:r>
              <a:rPr lang="en-US" dirty="0" smtClean="0"/>
              <a:t>Attempts to diminish behaviors</a:t>
            </a:r>
          </a:p>
          <a:p>
            <a:r>
              <a:rPr lang="en-US" dirty="0" smtClean="0"/>
              <a:t>Places teacher/administrator as the person in control of behavior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PBIS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Traditional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Implement PBIS at Sycamore?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Many of us have shared that we need consistency throughout the building—PBIS would provide that.</a:t>
            </a:r>
          </a:p>
          <a:p>
            <a:r>
              <a:rPr lang="en-US" dirty="0" smtClean="0"/>
              <a:t>This would provide us with a sure-fire way of responding to students when they misbehave, whether they are our students in our class or another class.</a:t>
            </a:r>
          </a:p>
          <a:p>
            <a:r>
              <a:rPr lang="en-US" dirty="0" smtClean="0"/>
              <a:t>It would provide us with data based information so we can plan and revise as needed.</a:t>
            </a:r>
          </a:p>
          <a:p>
            <a:r>
              <a:rPr lang="en-US" dirty="0" smtClean="0"/>
              <a:t>Upon receiving data we can start to implement interventions that would target the frequently observed behaviors. </a:t>
            </a:r>
          </a:p>
          <a:p>
            <a:r>
              <a:rPr lang="en-US" dirty="0" smtClean="0"/>
              <a:t>A school-wide system would provide a safe and predictable setting for students, teachers, administrators, and parents.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4800" y="228600"/>
            <a:ext cx="5029200" cy="60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Key </a:t>
            </a:r>
            <a:r>
              <a:rPr lang="en-US" sz="2800" dirty="0" smtClean="0"/>
              <a:t>Principles of PBIS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7696200" cy="5611368"/>
          </a:xfrm>
        </p:spPr>
        <p:txBody>
          <a:bodyPr/>
          <a:lstStyle/>
          <a:p>
            <a:r>
              <a:rPr lang="en-US" dirty="0" smtClean="0"/>
              <a:t>Maximizes academic performance and minimizes problem behaviors.</a:t>
            </a:r>
          </a:p>
          <a:p>
            <a:r>
              <a:rPr lang="en-US" dirty="0" smtClean="0"/>
              <a:t>Prevention—requires teaching and modeling of appropriate behaviors.</a:t>
            </a:r>
          </a:p>
          <a:p>
            <a:r>
              <a:rPr lang="en-US" dirty="0" smtClean="0"/>
              <a:t>Response—there are consistent responses to negative behaviors.</a:t>
            </a:r>
          </a:p>
          <a:p>
            <a:r>
              <a:rPr lang="en-US" dirty="0" smtClean="0"/>
              <a:t>Commonality—all students, no matter what grade level, learn the school expectations of Respect, Responsibility, and Safety</a:t>
            </a:r>
          </a:p>
          <a:p>
            <a:r>
              <a:rPr lang="en-US" dirty="0" smtClean="0"/>
              <a:t>Data-driven—provides us with data so we can best meet the needs of all students, in a classroom setting, a small group, or individually.</a:t>
            </a:r>
          </a:p>
          <a:p>
            <a:r>
              <a:rPr lang="en-US" dirty="0" smtClean="0"/>
              <a:t>Reinforcement—positive behaviors are reinforced by any and all adults in the school.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565150"/>
          </a:xfrm>
        </p:spPr>
        <p:txBody>
          <a:bodyPr>
            <a:normAutofit/>
          </a:bodyPr>
          <a:lstStyle/>
          <a:p>
            <a:r>
              <a:rPr lang="en-US" dirty="0" smtClean="0"/>
              <a:t>Examples of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81000" y="1752600"/>
            <a:ext cx="2362200" cy="47244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Every teacher hands out positive reward tickets (Super Star Tickets) to any student they catch displaying an appropriate behavior in any setting.</a:t>
            </a:r>
          </a:p>
          <a:p>
            <a:r>
              <a:rPr lang="en-US" sz="1600" dirty="0" smtClean="0"/>
              <a:t>School announcements announce each classes total number of tickets for the week and also the student of the week from each class.</a:t>
            </a:r>
            <a:endParaRPr lang="en-US" sz="1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228600" y="990600"/>
            <a:ext cx="2590800" cy="658368"/>
          </a:xfrm>
        </p:spPr>
        <p:txBody>
          <a:bodyPr/>
          <a:lstStyle/>
          <a:p>
            <a:r>
              <a:rPr lang="en-US" dirty="0" smtClean="0"/>
              <a:t>School-Wide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3124200" y="990600"/>
            <a:ext cx="2590800" cy="658368"/>
          </a:xfrm>
        </p:spPr>
        <p:txBody>
          <a:bodyPr/>
          <a:lstStyle/>
          <a:p>
            <a:r>
              <a:rPr lang="en-US" dirty="0" smtClean="0"/>
              <a:t>Classroom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0" y="990600"/>
            <a:ext cx="2590800" cy="658368"/>
          </a:xfrm>
        </p:spPr>
        <p:txBody>
          <a:bodyPr/>
          <a:lstStyle/>
          <a:p>
            <a:r>
              <a:rPr lang="en-US" dirty="0" smtClean="0"/>
              <a:t>Small-group/</a:t>
            </a:r>
          </a:p>
          <a:p>
            <a:r>
              <a:rPr lang="en-US" dirty="0" smtClean="0"/>
              <a:t>Individual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quarter" idx="2"/>
          </p:nvPr>
        </p:nvSpPr>
        <p:spPr>
          <a:xfrm>
            <a:off x="3200400" y="1752600"/>
            <a:ext cx="2362200" cy="4724400"/>
          </a:xfrm>
        </p:spPr>
        <p:txBody>
          <a:bodyPr>
            <a:normAutofit lnSpcReduction="10000"/>
          </a:bodyPr>
          <a:lstStyle/>
          <a:p>
            <a:r>
              <a:rPr lang="en-US" sz="1600" dirty="0" smtClean="0"/>
              <a:t>Classroom reward for earning a class total number of tickets.</a:t>
            </a:r>
          </a:p>
          <a:p>
            <a:r>
              <a:rPr lang="en-US" sz="1600" dirty="0" smtClean="0"/>
              <a:t>Classroom store where students can spend their tickets to buy small items: stickers, pencils, erasers, lunch with teacher, extra silent reading time, game time with a friend, etc. </a:t>
            </a:r>
          </a:p>
          <a:p>
            <a:r>
              <a:rPr lang="en-US" sz="1600" dirty="0" smtClean="0"/>
              <a:t>Visit areas throughout the school and model appropriate behaviors within each setting.</a:t>
            </a:r>
          </a:p>
          <a:p>
            <a:endParaRPr lang="en-US" sz="1600" dirty="0"/>
          </a:p>
        </p:txBody>
      </p:sp>
      <p:sp>
        <p:nvSpPr>
          <p:cNvPr id="14" name="Content Placeholder 2"/>
          <p:cNvSpPr>
            <a:spLocks noGrp="1"/>
          </p:cNvSpPr>
          <p:nvPr>
            <p:ph sz="quarter" idx="2"/>
          </p:nvPr>
        </p:nvSpPr>
        <p:spPr>
          <a:xfrm>
            <a:off x="6248400" y="1752600"/>
            <a:ext cx="2362200" cy="4724400"/>
          </a:xfrm>
        </p:spPr>
        <p:txBody>
          <a:bodyPr>
            <a:normAutofit fontScale="92500"/>
          </a:bodyPr>
          <a:lstStyle/>
          <a:p>
            <a:r>
              <a:rPr lang="en-US" sz="1600" dirty="0" smtClean="0"/>
              <a:t>Individual point system on desk.</a:t>
            </a:r>
          </a:p>
          <a:p>
            <a:r>
              <a:rPr lang="en-US" sz="1600" dirty="0" smtClean="0"/>
              <a:t>Small group interactions during high need times (recess, lunch, large group)</a:t>
            </a:r>
          </a:p>
          <a:p>
            <a:r>
              <a:rPr lang="en-US" sz="1600" dirty="0" smtClean="0"/>
              <a:t>Personal goal system</a:t>
            </a:r>
          </a:p>
          <a:p>
            <a:r>
              <a:rPr lang="en-US" sz="1600" dirty="0" smtClean="0"/>
              <a:t>Personal list of rewards to earn written by the teacher and student together</a:t>
            </a:r>
          </a:p>
          <a:p>
            <a:r>
              <a:rPr lang="en-US" sz="1600" dirty="0" smtClean="0"/>
              <a:t>Team meeting for a child study to see what is going on with the student and how to meet his/her needs best.</a:t>
            </a:r>
          </a:p>
          <a:p>
            <a:endParaRPr lang="en-US" sz="1600" dirty="0" smtClean="0"/>
          </a:p>
          <a:p>
            <a:endParaRPr lang="en-US" sz="16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Number of total referrals for school, individual classrooms, and individual students</a:t>
            </a:r>
          </a:p>
          <a:p>
            <a:r>
              <a:rPr lang="en-US" dirty="0" smtClean="0"/>
              <a:t>What behaviors are being observed?</a:t>
            </a:r>
          </a:p>
          <a:p>
            <a:r>
              <a:rPr lang="en-US" dirty="0" smtClean="0"/>
              <a:t>What time of the day is the behavior occurring? </a:t>
            </a:r>
          </a:p>
          <a:p>
            <a:r>
              <a:rPr lang="en-US" dirty="0" smtClean="0"/>
              <a:t>In what setting is the behavior occurring?</a:t>
            </a:r>
          </a:p>
          <a:p>
            <a:r>
              <a:rPr lang="en-US" dirty="0" smtClean="0"/>
              <a:t>Are students in specific grades or classrooms showing more/less intervention?</a:t>
            </a:r>
          </a:p>
          <a:p>
            <a:r>
              <a:rPr lang="en-US" dirty="0" smtClean="0"/>
              <a:t>Who are the “frequent flyers”? How can we revise our system to meet their needs?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122</TotalTime>
  <Words>573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Positive Behavioral Interventions and Supports</vt:lpstr>
      <vt:lpstr>What is PBIS?</vt:lpstr>
      <vt:lpstr>What will change?</vt:lpstr>
      <vt:lpstr>Why Implement PBIS at Sycamore?</vt:lpstr>
      <vt:lpstr>Slide 5</vt:lpstr>
      <vt:lpstr>Examples of Strategies</vt:lpstr>
      <vt:lpstr>Data Collection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Behavioral Interventions and Supports</dc:title>
  <dc:creator>Keith</dc:creator>
  <cp:lastModifiedBy>Keith</cp:lastModifiedBy>
  <cp:revision>22</cp:revision>
  <dcterms:created xsi:type="dcterms:W3CDTF">2010-06-24T14:28:13Z</dcterms:created>
  <dcterms:modified xsi:type="dcterms:W3CDTF">2010-06-25T17:52:49Z</dcterms:modified>
</cp:coreProperties>
</file>